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EB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BFA20-4ACC-4AF5-B200-48DE5E8D8B67}" type="datetimeFigureOut">
              <a:rPr lang="en-AU" smtClean="0"/>
              <a:pPr/>
              <a:t>6/06/2011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4C3A3-2631-45A9-AE97-F691CEF6FED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Individual Evaluation</a:t>
            </a:r>
            <a:r>
              <a:rPr lang="en-US" b="1" dirty="0" smtClean="0"/>
              <a:t>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Task 4 – Healthy food for kids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R3	Reflection on contemporary issues related to child development.</a:t>
            </a:r>
            <a:endParaRPr lang="en-AU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The </a:t>
            </a:r>
            <a:r>
              <a:rPr lang="en-AU" dirty="0" smtClean="0">
                <a:solidFill>
                  <a:srgbClr val="FF0000"/>
                </a:solidFill>
              </a:rPr>
              <a:t>contemporary issue </a:t>
            </a:r>
            <a:r>
              <a:rPr lang="en-AU" dirty="0" smtClean="0"/>
              <a:t>is </a:t>
            </a:r>
            <a:r>
              <a:rPr lang="en-AU" dirty="0" smtClean="0">
                <a:solidFill>
                  <a:srgbClr val="FF0000"/>
                </a:solidFill>
              </a:rPr>
              <a:t>obesity in children</a:t>
            </a:r>
            <a:r>
              <a:rPr lang="en-AU" dirty="0" smtClean="0"/>
              <a:t>.</a:t>
            </a:r>
          </a:p>
          <a:p>
            <a:r>
              <a:rPr lang="en-AU" dirty="0" smtClean="0"/>
              <a:t>Why is this a problem? How big a problem is it in Australia? What makes kids overweight or obese?</a:t>
            </a:r>
          </a:p>
          <a:p>
            <a:r>
              <a:rPr lang="en-AU" dirty="0" smtClean="0"/>
              <a:t>Is it important </a:t>
            </a:r>
            <a:r>
              <a:rPr lang="en-AU" dirty="0" smtClean="0"/>
              <a:t>to know how to feed children to satisfy their nutritional requirements? Why?</a:t>
            </a:r>
          </a:p>
          <a:p>
            <a:r>
              <a:rPr lang="en-AU" dirty="0" smtClean="0"/>
              <a:t>What can parents to </a:t>
            </a:r>
            <a:r>
              <a:rPr lang="en-AU" dirty="0" err="1" smtClean="0"/>
              <a:t>to</a:t>
            </a:r>
            <a:r>
              <a:rPr lang="en-AU" dirty="0" smtClean="0"/>
              <a:t> get help with this stuff?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100" dirty="0" smtClean="0"/>
              <a:t/>
            </a:r>
            <a:br>
              <a:rPr lang="en-AU" sz="3100" dirty="0" smtClean="0"/>
            </a:br>
            <a:r>
              <a:rPr lang="en-AU" sz="3100" dirty="0" smtClean="0"/>
              <a:t>Formulate </a:t>
            </a:r>
            <a:r>
              <a:rPr lang="en-AU" sz="3100" b="1" dirty="0" smtClean="0">
                <a:solidFill>
                  <a:srgbClr val="FFC000"/>
                </a:solidFill>
              </a:rPr>
              <a:t>conclusions</a:t>
            </a:r>
            <a:r>
              <a:rPr lang="en-AU" sz="3100" dirty="0" smtClean="0"/>
              <a:t> and recommend possible </a:t>
            </a:r>
            <a:r>
              <a:rPr lang="en-AU" sz="3100" b="1" dirty="0" smtClean="0">
                <a:solidFill>
                  <a:srgbClr val="66EB0B"/>
                </a:solidFill>
              </a:rPr>
              <a:t>improvements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400" i="1" dirty="0"/>
              <a:t>This activity </a:t>
            </a:r>
            <a:r>
              <a:rPr lang="en-US" sz="3400" i="1" dirty="0">
                <a:solidFill>
                  <a:srgbClr val="66EB0B"/>
                </a:solidFill>
              </a:rPr>
              <a:t>could be improved </a:t>
            </a:r>
            <a:r>
              <a:rPr lang="en-US" sz="3400" i="1" dirty="0"/>
              <a:t>by </a:t>
            </a:r>
            <a:r>
              <a:rPr lang="en-US" sz="3400" i="1" dirty="0">
                <a:solidFill>
                  <a:srgbClr val="66EB0B"/>
                </a:solidFill>
              </a:rPr>
              <a:t>preparing more </a:t>
            </a:r>
            <a:r>
              <a:rPr lang="en-US" sz="3400" i="1" dirty="0"/>
              <a:t>activities for the student to </a:t>
            </a:r>
            <a:r>
              <a:rPr lang="en-US" sz="3400" i="1" dirty="0">
                <a:solidFill>
                  <a:srgbClr val="66EB0B"/>
                </a:solidFill>
              </a:rPr>
              <a:t>engage in while waiting </a:t>
            </a:r>
            <a:r>
              <a:rPr lang="en-US" sz="3400" i="1" dirty="0"/>
              <a:t>for the food to cook. </a:t>
            </a:r>
            <a:endParaRPr lang="en-AU" sz="3400" i="1" dirty="0"/>
          </a:p>
          <a:p>
            <a:pPr>
              <a:buNone/>
            </a:pPr>
            <a:r>
              <a:rPr lang="en-US" sz="3400" i="1" dirty="0"/>
              <a:t>The opportunity to </a:t>
            </a:r>
            <a:r>
              <a:rPr lang="en-US" sz="3400" i="1" dirty="0">
                <a:solidFill>
                  <a:srgbClr val="FFC000"/>
                </a:solidFill>
              </a:rPr>
              <a:t>work with a year 1 student </a:t>
            </a:r>
            <a:r>
              <a:rPr lang="en-US" sz="3400" i="1" dirty="0"/>
              <a:t>in the kitchen area in safe manner and show </a:t>
            </a:r>
            <a:r>
              <a:rPr lang="en-US" sz="3400" i="1" dirty="0">
                <a:solidFill>
                  <a:srgbClr val="FFC000"/>
                </a:solidFill>
              </a:rPr>
              <a:t>safe food handling </a:t>
            </a:r>
            <a:r>
              <a:rPr lang="en-US" sz="3400" i="1" dirty="0"/>
              <a:t>practices was successful. The </a:t>
            </a:r>
            <a:r>
              <a:rPr lang="en-US" sz="3400" i="1" dirty="0">
                <a:solidFill>
                  <a:srgbClr val="FFC000"/>
                </a:solidFill>
              </a:rPr>
              <a:t>healthy balanced meal </a:t>
            </a:r>
            <a:r>
              <a:rPr lang="en-US" sz="3400" i="1" dirty="0"/>
              <a:t>used the oven to decrease the </a:t>
            </a:r>
            <a:r>
              <a:rPr lang="en-US" sz="3400" i="1" dirty="0">
                <a:solidFill>
                  <a:srgbClr val="FFC000"/>
                </a:solidFill>
              </a:rPr>
              <a:t>fat content </a:t>
            </a:r>
            <a:r>
              <a:rPr lang="en-US" sz="3400" i="1" dirty="0"/>
              <a:t>and was served with salad and pita bread. </a:t>
            </a:r>
            <a:endParaRPr lang="en-AU" sz="29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AU" sz="2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AU" sz="2600" dirty="0" smtClean="0">
                <a:solidFill>
                  <a:srgbClr val="0070C0"/>
                </a:solidFill>
              </a:rPr>
              <a:t>This </a:t>
            </a:r>
            <a:r>
              <a:rPr lang="en-AU" sz="2600" dirty="0" smtClean="0">
                <a:solidFill>
                  <a:srgbClr val="0070C0"/>
                </a:solidFill>
              </a:rPr>
              <a:t>was graded at an </a:t>
            </a:r>
            <a:r>
              <a:rPr lang="en-AU" sz="2600" b="1" u="sng" dirty="0" smtClean="0">
                <a:solidFill>
                  <a:srgbClr val="0070C0"/>
                </a:solidFill>
              </a:rPr>
              <a:t>“A” standard</a:t>
            </a:r>
            <a:r>
              <a:rPr lang="en-AU" sz="2600" b="1" dirty="0" smtClean="0">
                <a:solidFill>
                  <a:srgbClr val="0070C0"/>
                </a:solidFill>
              </a:rPr>
              <a:t> </a:t>
            </a:r>
            <a:r>
              <a:rPr lang="en-AU" sz="2600" dirty="0" smtClean="0">
                <a:solidFill>
                  <a:srgbClr val="0070C0"/>
                </a:solidFill>
              </a:rPr>
              <a:t>because it met the following </a:t>
            </a:r>
            <a:r>
              <a:rPr lang="en-AU" sz="2600" dirty="0" smtClean="0">
                <a:solidFill>
                  <a:srgbClr val="0070C0"/>
                </a:solidFill>
              </a:rPr>
              <a:t>criteria</a:t>
            </a:r>
            <a:endParaRPr lang="en-AU" sz="2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AU" sz="3100" b="1" i="1" u="sng" dirty="0" smtClean="0">
                <a:solidFill>
                  <a:srgbClr val="0070C0"/>
                </a:solidFill>
              </a:rPr>
              <a:t>Reflection</a:t>
            </a:r>
            <a:endParaRPr lang="en-US" sz="3100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100" b="1" i="1" dirty="0" smtClean="0">
                <a:solidFill>
                  <a:srgbClr val="0070C0"/>
                </a:solidFill>
              </a:rPr>
              <a:t>Reflection </a:t>
            </a:r>
            <a:r>
              <a:rPr lang="en-US" sz="3100" b="1" i="1" dirty="0" smtClean="0">
                <a:solidFill>
                  <a:srgbClr val="0070C0"/>
                </a:solidFill>
              </a:rPr>
              <a:t>on </a:t>
            </a:r>
            <a:r>
              <a:rPr lang="en-US" sz="3100" b="1" i="1" dirty="0" smtClean="0">
                <a:solidFill>
                  <a:srgbClr val="66EB0B"/>
                </a:solidFill>
              </a:rPr>
              <a:t>contemporary issues </a:t>
            </a:r>
            <a:r>
              <a:rPr lang="en-US" sz="3100" b="1" i="1" dirty="0" smtClean="0">
                <a:solidFill>
                  <a:srgbClr val="0070C0"/>
                </a:solidFill>
              </a:rPr>
              <a:t>related to child development.</a:t>
            </a:r>
            <a:endParaRPr lang="en-AU" sz="31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/>
              <a:t>When you have completed the task you do an evaluation where you evaluate</a:t>
            </a:r>
            <a:r>
              <a:rPr lang="en-AU" sz="2800" b="1" dirty="0" smtClean="0"/>
              <a:t/>
            </a:r>
            <a:br>
              <a:rPr lang="en-AU" sz="2800" b="1" dirty="0" smtClean="0"/>
            </a:b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reflect on </a:t>
            </a:r>
            <a:r>
              <a:rPr lang="en-US" b="1" dirty="0" smtClean="0"/>
              <a:t>your performance </a:t>
            </a:r>
            <a:r>
              <a:rPr lang="en-US" dirty="0" smtClean="0"/>
              <a:t>in relation to the </a:t>
            </a:r>
            <a:r>
              <a:rPr lang="en-US" b="1" dirty="0" smtClean="0"/>
              <a:t>processes</a:t>
            </a:r>
            <a:r>
              <a:rPr lang="en-US" dirty="0" smtClean="0"/>
              <a:t> and </a:t>
            </a:r>
            <a:r>
              <a:rPr lang="en-US" b="1" dirty="0" smtClean="0"/>
              <a:t>outcomes</a:t>
            </a:r>
            <a:r>
              <a:rPr lang="en-US" dirty="0" smtClean="0"/>
              <a:t> of practical activities, i.e.  consider the </a:t>
            </a:r>
            <a:r>
              <a:rPr lang="en-US" i="1" dirty="0" smtClean="0"/>
              <a:t>decision making processes</a:t>
            </a:r>
            <a:r>
              <a:rPr lang="en-US" dirty="0" smtClean="0"/>
              <a:t>, your </a:t>
            </a:r>
            <a:r>
              <a:rPr lang="en-US" i="1" dirty="0" smtClean="0"/>
              <a:t>management processes </a:t>
            </a:r>
            <a:r>
              <a:rPr lang="en-US" dirty="0" smtClean="0"/>
              <a:t>and the </a:t>
            </a:r>
            <a:r>
              <a:rPr lang="en-US" i="1" dirty="0" smtClean="0"/>
              <a:t>final result</a:t>
            </a:r>
            <a:r>
              <a:rPr lang="en-US" dirty="0" smtClean="0"/>
              <a:t>. </a:t>
            </a:r>
            <a:endParaRPr lang="en-AU" dirty="0" smtClean="0"/>
          </a:p>
          <a:p>
            <a:pPr lvl="0"/>
            <a:r>
              <a:rPr lang="en-US" dirty="0" smtClean="0"/>
              <a:t>consider possible </a:t>
            </a:r>
            <a:r>
              <a:rPr lang="en-US" b="1" dirty="0" smtClean="0"/>
              <a:t>improvements</a:t>
            </a:r>
            <a:r>
              <a:rPr lang="en-US" dirty="0" smtClean="0"/>
              <a:t> you could make? What would they be?</a:t>
            </a:r>
            <a:endParaRPr lang="en-AU" dirty="0" smtClean="0"/>
          </a:p>
          <a:p>
            <a:pPr lvl="0"/>
            <a:r>
              <a:rPr lang="en-US" dirty="0" smtClean="0"/>
              <a:t>comment on the use of the Australian Dietary Guidelines and the Food Choices program in devising a suitable menu </a:t>
            </a:r>
            <a:endParaRPr lang="en-AU" dirty="0" smtClean="0"/>
          </a:p>
          <a:p>
            <a:pPr lvl="0"/>
            <a:r>
              <a:rPr lang="en-US" b="1" u="sng" dirty="0" smtClean="0"/>
              <a:t>reflect on the issue of childhood obesity</a:t>
            </a:r>
            <a:r>
              <a:rPr lang="en-US" b="1" dirty="0" smtClean="0"/>
              <a:t>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REMEMBER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 evaluation is written in the past tense – it has already happened.</a:t>
            </a:r>
          </a:p>
          <a:p>
            <a:r>
              <a:rPr lang="en-AU" dirty="0" smtClean="0"/>
              <a:t>Maximum 400 words OR</a:t>
            </a:r>
          </a:p>
          <a:p>
            <a:r>
              <a:rPr lang="en-AU" dirty="0" smtClean="0"/>
              <a:t>3 minutes oral or 3 mins multi modal (power point etc)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Performance Standards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You need to provide evidence against the performance standards to achieve the grade</a:t>
            </a:r>
          </a:p>
          <a:p>
            <a:pPr>
              <a:buNone/>
            </a:pPr>
            <a:r>
              <a:rPr lang="en-US" b="1" i="1" dirty="0" smtClean="0"/>
              <a:t>               -check your task sheet</a:t>
            </a:r>
          </a:p>
          <a:p>
            <a:pPr lvl="0"/>
            <a:r>
              <a:rPr lang="en-US" dirty="0" smtClean="0"/>
              <a:t>R1	Reflection on the processes and outcomes of practical and group activities, including their own performance.</a:t>
            </a:r>
            <a:endParaRPr lang="en-AU" b="1" dirty="0" smtClean="0"/>
          </a:p>
          <a:p>
            <a:endParaRPr lang="en-US" dirty="0" smtClean="0"/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R3	Reflection on contemporary issues related to child development.</a:t>
            </a:r>
            <a:endParaRPr lang="en-AU" dirty="0" smtClean="0">
              <a:solidFill>
                <a:srgbClr val="FF0000"/>
              </a:solidFill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Brief – to the point – don’t waste words – </a:t>
            </a:r>
            <a:r>
              <a:rPr lang="en-US" i="1" u="sng" dirty="0" smtClean="0">
                <a:solidFill>
                  <a:srgbClr val="0070C0"/>
                </a:solidFill>
              </a:rPr>
              <a:t>don’t repeat the full description from the action plan,</a:t>
            </a:r>
            <a:r>
              <a:rPr lang="en-US" i="1" dirty="0" smtClean="0">
                <a:solidFill>
                  <a:srgbClr val="0070C0"/>
                </a:solidFill>
              </a:rPr>
              <a:t> say how the dish satisfied the </a:t>
            </a:r>
            <a:r>
              <a:rPr lang="en-US" i="1" dirty="0" smtClean="0">
                <a:solidFill>
                  <a:srgbClr val="0070C0"/>
                </a:solidFill>
              </a:rPr>
              <a:t>task</a:t>
            </a:r>
          </a:p>
          <a:p>
            <a:pPr>
              <a:buNone/>
            </a:pPr>
            <a:r>
              <a:rPr lang="en-US" i="1" u="sng" dirty="0" smtClean="0"/>
              <a:t>Exemplar</a:t>
            </a:r>
            <a:endParaRPr lang="en-AU" i="1" u="sng" dirty="0" smtClean="0"/>
          </a:p>
          <a:p>
            <a:r>
              <a:rPr lang="en-US" i="1" dirty="0" smtClean="0"/>
              <a:t>The </a:t>
            </a:r>
            <a:r>
              <a:rPr lang="en-US" i="1" dirty="0"/>
              <a:t>dish, Cheesy Chicken Bites with salad and pita bread allowed for the demonstration of safe food handling and work practices with a child from the Year 1 class. </a:t>
            </a:r>
            <a:endParaRPr lang="en-US" i="1" dirty="0" smtClean="0"/>
          </a:p>
          <a:p>
            <a:endParaRPr lang="en-US" i="1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the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smtClean="0">
                <a:solidFill>
                  <a:srgbClr val="FF0000"/>
                </a:solidFill>
              </a:rPr>
              <a:t>processes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/>
              <a:t>involved in the </a:t>
            </a:r>
            <a:r>
              <a:rPr lang="en-US" b="1" i="1" dirty="0" smtClean="0"/>
              <a:t>planning and the </a:t>
            </a:r>
            <a:r>
              <a:rPr lang="en-US" b="1" i="1" u="sng" dirty="0" smtClean="0">
                <a:solidFill>
                  <a:srgbClr val="00B050"/>
                </a:solidFill>
              </a:rPr>
              <a:t>outcomes</a:t>
            </a:r>
            <a:r>
              <a:rPr lang="en-US" b="1" i="1" dirty="0" smtClean="0"/>
              <a:t> of those</a:t>
            </a:r>
            <a:endParaRPr lang="en-AU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r>
              <a:rPr lang="en-AU" i="1" dirty="0" smtClean="0"/>
              <a:t>in </a:t>
            </a:r>
            <a:r>
              <a:rPr lang="en-AU" i="1" dirty="0" smtClean="0"/>
              <a:t>this case you will discuss the decisions you made as a result of using food choices to make the decision</a:t>
            </a:r>
            <a:endParaRPr lang="en-AU" u="sng" dirty="0" smtClean="0"/>
          </a:p>
          <a:p>
            <a:r>
              <a:rPr lang="en-AU" b="1" u="sng" dirty="0" smtClean="0"/>
              <a:t>Exemplar:</a:t>
            </a:r>
            <a:endParaRPr lang="en-AU" b="1" u="sng" dirty="0"/>
          </a:p>
          <a:p>
            <a:pPr>
              <a:buNone/>
            </a:pPr>
            <a:r>
              <a:rPr lang="en-US" i="1" dirty="0" smtClean="0"/>
              <a:t>The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u="sng" dirty="0">
                <a:solidFill>
                  <a:srgbClr val="FF0000"/>
                </a:solidFill>
              </a:rPr>
              <a:t>processes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/>
              <a:t>involved </a:t>
            </a:r>
            <a:r>
              <a:rPr lang="en-US" i="1" u="sng" dirty="0">
                <a:solidFill>
                  <a:srgbClr val="00B050"/>
                </a:solidFill>
              </a:rPr>
              <a:t>provided</a:t>
            </a:r>
            <a:r>
              <a:rPr lang="en-US" i="1" dirty="0"/>
              <a:t> the child with a </a:t>
            </a:r>
            <a:r>
              <a:rPr lang="en-US" i="1" u="sng" dirty="0">
                <a:solidFill>
                  <a:srgbClr val="00B050"/>
                </a:solidFill>
              </a:rPr>
              <a:t>variety of kitchen safety concepts and experiences</a:t>
            </a:r>
            <a:r>
              <a:rPr lang="en-US" i="1" dirty="0"/>
              <a:t>. </a:t>
            </a:r>
            <a:r>
              <a:rPr lang="en-US" i="1" u="sng" dirty="0">
                <a:solidFill>
                  <a:srgbClr val="FF0000"/>
                </a:solidFill>
              </a:rPr>
              <a:t>Laminated recipe cards </a:t>
            </a:r>
            <a:r>
              <a:rPr lang="en-US" i="1" dirty="0"/>
              <a:t>with </a:t>
            </a:r>
            <a:r>
              <a:rPr lang="en-US" i="1" u="sng" dirty="0">
                <a:solidFill>
                  <a:srgbClr val="FF0000"/>
                </a:solidFill>
              </a:rPr>
              <a:t>simply written cooking instructions</a:t>
            </a:r>
            <a:r>
              <a:rPr lang="en-US" i="1" dirty="0"/>
              <a:t>, </a:t>
            </a:r>
            <a:r>
              <a:rPr lang="en-US" i="1" u="sng" dirty="0">
                <a:solidFill>
                  <a:srgbClr val="FF0000"/>
                </a:solidFill>
              </a:rPr>
              <a:t>photographs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/>
              <a:t>of the equipment and the </a:t>
            </a:r>
            <a:r>
              <a:rPr lang="en-US" i="1" u="sng" dirty="0">
                <a:solidFill>
                  <a:srgbClr val="FF0000"/>
                </a:solidFill>
              </a:rPr>
              <a:t>final presentation </a:t>
            </a:r>
            <a:r>
              <a:rPr lang="en-US" i="1" dirty="0"/>
              <a:t>did </a:t>
            </a:r>
            <a:r>
              <a:rPr lang="en-US" i="1" u="sng" dirty="0">
                <a:solidFill>
                  <a:srgbClr val="00B050"/>
                </a:solidFill>
              </a:rPr>
              <a:t>engage the child</a:t>
            </a:r>
            <a:r>
              <a:rPr lang="en-US" i="1" dirty="0"/>
              <a:t>. The </a:t>
            </a:r>
            <a:r>
              <a:rPr lang="en-US" i="1" u="sng" dirty="0">
                <a:solidFill>
                  <a:srgbClr val="FF0000"/>
                </a:solidFill>
              </a:rPr>
              <a:t>safety work sheet </a:t>
            </a:r>
            <a:r>
              <a:rPr lang="en-US" i="1" dirty="0"/>
              <a:t>successfully </a:t>
            </a:r>
            <a:r>
              <a:rPr lang="en-US" i="1" u="sng" dirty="0">
                <a:solidFill>
                  <a:srgbClr val="00B050"/>
                </a:solidFill>
              </a:rPr>
              <a:t>showed key points </a:t>
            </a:r>
            <a:r>
              <a:rPr lang="en-US" i="1" dirty="0"/>
              <a:t>such as washing hands and only walking in the kitchen area. A </a:t>
            </a:r>
            <a:r>
              <a:rPr lang="en-US" i="1" u="sng" dirty="0">
                <a:solidFill>
                  <a:srgbClr val="FF0000"/>
                </a:solidFill>
              </a:rPr>
              <a:t>child’s size apron </a:t>
            </a:r>
            <a:r>
              <a:rPr lang="en-US" i="1" dirty="0"/>
              <a:t>was negotiated from the Year 1 teacher as </a:t>
            </a:r>
            <a:r>
              <a:rPr lang="en-US" i="1" u="sng" dirty="0">
                <a:solidFill>
                  <a:srgbClr val="00B050"/>
                </a:solidFill>
              </a:rPr>
              <a:t>our aprons </a:t>
            </a:r>
            <a:r>
              <a:rPr lang="en-US" i="1" dirty="0"/>
              <a:t>would have been </a:t>
            </a:r>
            <a:r>
              <a:rPr lang="en-US" i="1" u="sng" dirty="0">
                <a:solidFill>
                  <a:srgbClr val="00B050"/>
                </a:solidFill>
              </a:rPr>
              <a:t>too long and dangerous to wear. </a:t>
            </a:r>
            <a:endParaRPr lang="en-US" i="1" u="sng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AU" sz="29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AU" sz="2900" dirty="0" smtClean="0">
                <a:solidFill>
                  <a:srgbClr val="0070C0"/>
                </a:solidFill>
              </a:rPr>
              <a:t>This was graded at an </a:t>
            </a:r>
            <a:r>
              <a:rPr lang="en-AU" sz="2900" b="1" u="sng" dirty="0" smtClean="0">
                <a:solidFill>
                  <a:srgbClr val="0070C0"/>
                </a:solidFill>
              </a:rPr>
              <a:t>“A</a:t>
            </a:r>
            <a:r>
              <a:rPr lang="en-AU" sz="2900" b="1" u="sng" dirty="0" smtClean="0">
                <a:solidFill>
                  <a:srgbClr val="0070C0"/>
                </a:solidFill>
              </a:rPr>
              <a:t>” </a:t>
            </a:r>
            <a:r>
              <a:rPr lang="en-AU" sz="2900" b="1" u="sng" dirty="0" smtClean="0">
                <a:solidFill>
                  <a:srgbClr val="0070C0"/>
                </a:solidFill>
              </a:rPr>
              <a:t>standard</a:t>
            </a:r>
            <a:r>
              <a:rPr lang="en-AU" sz="2900" b="1" dirty="0" smtClean="0">
                <a:solidFill>
                  <a:srgbClr val="0070C0"/>
                </a:solidFill>
              </a:rPr>
              <a:t> </a:t>
            </a:r>
            <a:r>
              <a:rPr lang="en-AU" sz="2900" dirty="0" smtClean="0">
                <a:solidFill>
                  <a:srgbClr val="0070C0"/>
                </a:solidFill>
              </a:rPr>
              <a:t>because </a:t>
            </a:r>
            <a:r>
              <a:rPr lang="en-AU" sz="2900" dirty="0" smtClean="0">
                <a:solidFill>
                  <a:srgbClr val="0070C0"/>
                </a:solidFill>
              </a:rPr>
              <a:t>it met the following criteria</a:t>
            </a:r>
            <a:endParaRPr lang="en-AU" sz="29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AU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Reflection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AU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AU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Insightful reflection 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on the </a:t>
            </a:r>
            <a:r>
              <a:rPr lang="en-AU" b="1" i="1" dirty="0" smtClean="0">
                <a:solidFill>
                  <a:srgbClr val="FF0000"/>
                </a:solidFill>
              </a:rPr>
              <a:t>processes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</a:t>
            </a:r>
            <a:r>
              <a:rPr lang="en-AU" b="1" i="1" dirty="0" smtClean="0">
                <a:solidFill>
                  <a:srgbClr val="00B050"/>
                </a:solidFill>
              </a:rPr>
              <a:t>outcomes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of practical </a:t>
            </a:r>
            <a:r>
              <a:rPr lang="en-AU" b="1" i="1" dirty="0" smtClean="0">
                <a:solidFill>
                  <a:schemeClr val="bg2"/>
                </a:solidFill>
              </a:rPr>
              <a:t>and group</a:t>
            </a:r>
            <a:r>
              <a:rPr lang="en-A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activities, including their own performance.</a:t>
            </a:r>
          </a:p>
          <a:p>
            <a:pPr>
              <a:buNone/>
            </a:pPr>
            <a:endParaRPr lang="en-US" i="1" u="sng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435280" cy="792088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2700" u="sng" dirty="0" smtClean="0"/>
              <a:t>now look at </a:t>
            </a:r>
            <a:r>
              <a:rPr lang="en-US" sz="2700" b="1" u="sng" dirty="0" smtClean="0"/>
              <a:t>your </a:t>
            </a:r>
            <a:r>
              <a:rPr lang="en-US" sz="2700" b="1" u="sng" dirty="0" smtClean="0"/>
              <a:t>own performance </a:t>
            </a:r>
            <a:r>
              <a:rPr lang="en-US" sz="2700" u="sng" dirty="0" smtClean="0"/>
              <a:t>in the practical application</a:t>
            </a:r>
            <a:r>
              <a:rPr lang="en-US" sz="2700" u="sng" dirty="0" smtClean="0"/>
              <a:t>,</a:t>
            </a:r>
            <a:br>
              <a:rPr lang="en-US" sz="2700" u="sng" dirty="0" smtClean="0"/>
            </a:br>
            <a:r>
              <a:rPr lang="en-US" sz="2700" u="sng" dirty="0" smtClean="0"/>
              <a:t>the </a:t>
            </a:r>
            <a:r>
              <a:rPr lang="en-US" sz="2700" u="sng" dirty="0" smtClean="0">
                <a:solidFill>
                  <a:srgbClr val="FF0000"/>
                </a:solidFill>
              </a:rPr>
              <a:t>processes</a:t>
            </a:r>
            <a:r>
              <a:rPr lang="en-US" sz="2700" u="sng" dirty="0" smtClean="0"/>
              <a:t> you used and the </a:t>
            </a:r>
            <a:r>
              <a:rPr lang="en-US" sz="2700" u="sng" dirty="0" smtClean="0">
                <a:solidFill>
                  <a:srgbClr val="00B050"/>
                </a:solidFill>
              </a:rPr>
              <a:t>outcomes</a:t>
            </a:r>
            <a:r>
              <a:rPr lang="en-US" sz="2700" u="sng" dirty="0" smtClean="0"/>
              <a:t> of these</a:t>
            </a:r>
            <a:r>
              <a:rPr lang="en-US" sz="2700" u="sng" dirty="0" smtClean="0"/>
              <a:t>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600" b="1" u="sng" dirty="0" smtClean="0"/>
              <a:t>Exemplar</a:t>
            </a:r>
          </a:p>
          <a:p>
            <a:r>
              <a:rPr lang="en-US" sz="3600" i="1" dirty="0" smtClean="0"/>
              <a:t>A </a:t>
            </a:r>
            <a:r>
              <a:rPr lang="en-US" sz="3600" i="1" dirty="0"/>
              <a:t>decision to </a:t>
            </a:r>
            <a:r>
              <a:rPr lang="en-US" sz="3600" i="1" dirty="0">
                <a:solidFill>
                  <a:srgbClr val="FF0000"/>
                </a:solidFill>
              </a:rPr>
              <a:t>use plastic gloves </a:t>
            </a:r>
            <a:r>
              <a:rPr lang="en-US" sz="3600" i="1" dirty="0"/>
              <a:t>was </a:t>
            </a:r>
            <a:r>
              <a:rPr lang="en-US" sz="3600" i="1" dirty="0">
                <a:solidFill>
                  <a:srgbClr val="00B050"/>
                </a:solidFill>
              </a:rPr>
              <a:t>hygienic</a:t>
            </a:r>
            <a:r>
              <a:rPr lang="en-US" sz="3600" i="1" dirty="0"/>
              <a:t> and made the student </a:t>
            </a:r>
            <a:r>
              <a:rPr lang="en-US" sz="3600" i="1" dirty="0">
                <a:solidFill>
                  <a:srgbClr val="00B050"/>
                </a:solidFill>
              </a:rPr>
              <a:t>feel comfortable. </a:t>
            </a:r>
            <a:r>
              <a:rPr lang="en-US" sz="3600" i="1" dirty="0"/>
              <a:t>This was the first time the student had handled meat. The</a:t>
            </a:r>
            <a:r>
              <a:rPr lang="en-US" sz="3600" i="1" dirty="0">
                <a:solidFill>
                  <a:srgbClr val="00B050"/>
                </a:solidFill>
              </a:rPr>
              <a:t> student </a:t>
            </a:r>
            <a:r>
              <a:rPr lang="en-US" sz="3600" i="1" dirty="0"/>
              <a:t>enjoyed wearing the gloves and </a:t>
            </a:r>
            <a:r>
              <a:rPr lang="en-US" sz="3600" i="1" dirty="0">
                <a:solidFill>
                  <a:srgbClr val="00B050"/>
                </a:solidFill>
              </a:rPr>
              <a:t>understood</a:t>
            </a:r>
            <a:r>
              <a:rPr lang="en-US" sz="3600" i="1" dirty="0"/>
              <a:t> the need to take them off after </a:t>
            </a:r>
            <a:r>
              <a:rPr lang="en-US" sz="3600" i="1" dirty="0">
                <a:solidFill>
                  <a:srgbClr val="00B050"/>
                </a:solidFill>
              </a:rPr>
              <a:t>handling the chicken</a:t>
            </a:r>
            <a:r>
              <a:rPr lang="en-US" sz="3600" i="1" dirty="0"/>
              <a:t>. </a:t>
            </a:r>
            <a:r>
              <a:rPr lang="en-US" sz="3600" i="1" dirty="0">
                <a:solidFill>
                  <a:srgbClr val="FF0000"/>
                </a:solidFill>
              </a:rPr>
              <a:t>Direct instruction </a:t>
            </a:r>
            <a:r>
              <a:rPr lang="en-US" sz="3600" i="1" dirty="0"/>
              <a:t>was evident when </a:t>
            </a:r>
            <a:r>
              <a:rPr lang="en-US" sz="3600" i="1" dirty="0">
                <a:solidFill>
                  <a:srgbClr val="FF0000"/>
                </a:solidFill>
              </a:rPr>
              <a:t>explaining </a:t>
            </a:r>
            <a:r>
              <a:rPr lang="en-US" sz="3600" i="1" dirty="0"/>
              <a:t>the concept of raw chicken and </a:t>
            </a:r>
            <a:r>
              <a:rPr lang="en-US" sz="3600" i="1" dirty="0">
                <a:solidFill>
                  <a:srgbClr val="FF0000"/>
                </a:solidFill>
              </a:rPr>
              <a:t>cross contamination</a:t>
            </a:r>
            <a:r>
              <a:rPr lang="en-US" sz="3600" i="1" dirty="0"/>
              <a:t>. This </a:t>
            </a:r>
            <a:r>
              <a:rPr lang="en-US" sz="3600" i="1" dirty="0">
                <a:solidFill>
                  <a:srgbClr val="00B050"/>
                </a:solidFill>
              </a:rPr>
              <a:t>child understood </a:t>
            </a:r>
            <a:r>
              <a:rPr lang="en-US" sz="3600" i="1" dirty="0"/>
              <a:t>the importance of keeping raw chicken </a:t>
            </a:r>
            <a:r>
              <a:rPr lang="en-US" sz="3600" i="1" dirty="0">
                <a:solidFill>
                  <a:srgbClr val="00B050"/>
                </a:solidFill>
              </a:rPr>
              <a:t>separate</a:t>
            </a:r>
            <a:r>
              <a:rPr lang="en-US" sz="3600" i="1" dirty="0"/>
              <a:t> from the salad and pita bread. </a:t>
            </a:r>
            <a:endParaRPr lang="en-US" sz="3600" i="1" dirty="0" smtClean="0"/>
          </a:p>
          <a:p>
            <a:pPr>
              <a:buNone/>
            </a:pPr>
            <a:endParaRPr lang="en-US" sz="3600" i="1" dirty="0" smtClean="0"/>
          </a:p>
          <a:p>
            <a:pPr>
              <a:buNone/>
            </a:pPr>
            <a:r>
              <a:rPr lang="en-AU" sz="2600" dirty="0" smtClean="0">
                <a:solidFill>
                  <a:srgbClr val="0070C0"/>
                </a:solidFill>
              </a:rPr>
              <a:t>This was graded at an </a:t>
            </a:r>
            <a:r>
              <a:rPr lang="en-AU" sz="2600" b="1" u="sng" dirty="0" smtClean="0">
                <a:solidFill>
                  <a:srgbClr val="0070C0"/>
                </a:solidFill>
              </a:rPr>
              <a:t>“A” standard</a:t>
            </a:r>
            <a:r>
              <a:rPr lang="en-AU" sz="2600" b="1" dirty="0" smtClean="0">
                <a:solidFill>
                  <a:srgbClr val="0070C0"/>
                </a:solidFill>
              </a:rPr>
              <a:t> </a:t>
            </a:r>
            <a:r>
              <a:rPr lang="en-AU" sz="2600" dirty="0" smtClean="0">
                <a:solidFill>
                  <a:srgbClr val="0070C0"/>
                </a:solidFill>
              </a:rPr>
              <a:t>because it met the following criteria</a:t>
            </a:r>
            <a:endParaRPr lang="en-AU" sz="26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3400" b="1" dirty="0" smtClean="0">
                <a:solidFill>
                  <a:srgbClr val="0070C0"/>
                </a:solidFill>
              </a:rPr>
              <a:t>Evaluation </a:t>
            </a:r>
            <a:endParaRPr lang="en-AU" sz="3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400" u="sng" dirty="0" smtClean="0">
                <a:solidFill>
                  <a:srgbClr val="0070C0"/>
                </a:solidFill>
              </a:rPr>
              <a:t>Insightful evaluation </a:t>
            </a:r>
            <a:r>
              <a:rPr lang="en-US" sz="3400" dirty="0" smtClean="0">
                <a:solidFill>
                  <a:srgbClr val="0070C0"/>
                </a:solidFill>
              </a:rPr>
              <a:t>of the processes and outcomes of a practical activity.</a:t>
            </a:r>
            <a:endParaRPr lang="en-AU" sz="3400" dirty="0" smtClean="0">
              <a:solidFill>
                <a:srgbClr val="0070C0"/>
              </a:solidFill>
            </a:endParaRPr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FF0000"/>
                </a:solidFill>
              </a:rPr>
              <a:t>processes</a:t>
            </a:r>
            <a:r>
              <a:rPr lang="en-US" b="1" i="1" dirty="0" smtClean="0"/>
              <a:t> </a:t>
            </a:r>
            <a:r>
              <a:rPr lang="en-US" dirty="0" smtClean="0"/>
              <a:t>involved in the practical application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student successfully </a:t>
            </a:r>
            <a:r>
              <a:rPr lang="en-US" dirty="0">
                <a:solidFill>
                  <a:srgbClr val="FF0000"/>
                </a:solidFill>
              </a:rPr>
              <a:t>followed the demonstration </a:t>
            </a:r>
            <a:r>
              <a:rPr lang="en-US" dirty="0"/>
              <a:t>showing how to </a:t>
            </a:r>
            <a:r>
              <a:rPr lang="en-US" dirty="0">
                <a:solidFill>
                  <a:srgbClr val="FF0000"/>
                </a:solidFill>
              </a:rPr>
              <a:t>crumb the chicken </a:t>
            </a:r>
            <a:r>
              <a:rPr lang="en-US" dirty="0"/>
              <a:t>tenderloins using an egg and breadcrumb mixture. The trickiest part of the practical was when the student </a:t>
            </a:r>
            <a:r>
              <a:rPr lang="en-US" dirty="0">
                <a:solidFill>
                  <a:srgbClr val="FF0000"/>
                </a:solidFill>
              </a:rPr>
              <a:t>used cling wrap </a:t>
            </a:r>
            <a:r>
              <a:rPr lang="en-US" dirty="0"/>
              <a:t>to cover the chicken. </a:t>
            </a:r>
            <a:endParaRPr lang="en-AU" dirty="0"/>
          </a:p>
          <a:p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create the salad</a:t>
            </a:r>
            <a:r>
              <a:rPr lang="en-US" dirty="0"/>
              <a:t>, the student was shown how to </a:t>
            </a:r>
            <a:r>
              <a:rPr lang="en-US" dirty="0">
                <a:solidFill>
                  <a:srgbClr val="FF0000"/>
                </a:solidFill>
              </a:rPr>
              <a:t>use a knife safely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handle</a:t>
            </a:r>
            <a:r>
              <a:rPr lang="en-US" dirty="0"/>
              <a:t> different shapes of </a:t>
            </a:r>
            <a:r>
              <a:rPr lang="en-US" dirty="0">
                <a:solidFill>
                  <a:srgbClr val="FF0000"/>
                </a:solidFill>
              </a:rPr>
              <a:t>food</a:t>
            </a:r>
            <a:r>
              <a:rPr lang="en-US" dirty="0"/>
              <a:t>. The </a:t>
            </a:r>
            <a:r>
              <a:rPr lang="en-US" dirty="0">
                <a:solidFill>
                  <a:srgbClr val="00B050"/>
                </a:solidFill>
              </a:rPr>
              <a:t>student</a:t>
            </a:r>
            <a:r>
              <a:rPr lang="en-US" dirty="0"/>
              <a:t> observed and </a:t>
            </a:r>
            <a:r>
              <a:rPr lang="en-US" dirty="0">
                <a:solidFill>
                  <a:srgbClr val="00B050"/>
                </a:solidFill>
              </a:rPr>
              <a:t>imitated</a:t>
            </a:r>
            <a:r>
              <a:rPr lang="en-US" dirty="0"/>
              <a:t> these skills to </a:t>
            </a:r>
            <a:r>
              <a:rPr lang="en-US" dirty="0">
                <a:solidFill>
                  <a:srgbClr val="FF0000"/>
                </a:solidFill>
              </a:rPr>
              <a:t>cut</a:t>
            </a:r>
            <a:r>
              <a:rPr lang="en-US" dirty="0"/>
              <a:t> tomatoes into wedges, </a:t>
            </a:r>
            <a:r>
              <a:rPr lang="en-US" dirty="0">
                <a:solidFill>
                  <a:srgbClr val="FF0000"/>
                </a:solidFill>
              </a:rPr>
              <a:t>slice</a:t>
            </a:r>
            <a:r>
              <a:rPr lang="en-US" dirty="0"/>
              <a:t> cucumber and red capsicum, </a:t>
            </a:r>
            <a:r>
              <a:rPr lang="en-US" dirty="0">
                <a:solidFill>
                  <a:srgbClr val="FF0000"/>
                </a:solidFill>
              </a:rPr>
              <a:t>chop</a:t>
            </a:r>
            <a:r>
              <a:rPr lang="en-US" dirty="0"/>
              <a:t> lettuce, and </a:t>
            </a:r>
            <a:r>
              <a:rPr lang="en-US" dirty="0">
                <a:solidFill>
                  <a:srgbClr val="FF0000"/>
                </a:solidFill>
              </a:rPr>
              <a:t>slice </a:t>
            </a:r>
            <a:r>
              <a:rPr lang="en-US" dirty="0"/>
              <a:t>avocado.</a:t>
            </a:r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00B050"/>
                </a:solidFill>
              </a:rPr>
              <a:t>outcome</a:t>
            </a:r>
            <a:r>
              <a:rPr lang="en-US" b="1" i="1" dirty="0" smtClean="0"/>
              <a:t>.</a:t>
            </a:r>
            <a:r>
              <a:rPr lang="en-US" dirty="0" smtClean="0"/>
              <a:t> 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healthy version of chicken nuggets allowed a </a:t>
            </a:r>
            <a:r>
              <a:rPr lang="en-US" dirty="0" smtClean="0">
                <a:solidFill>
                  <a:srgbClr val="00B050"/>
                </a:solidFill>
              </a:rPr>
              <a:t>safer </a:t>
            </a:r>
            <a:r>
              <a:rPr lang="en-US" dirty="0" smtClean="0"/>
              <a:t>way for the </a:t>
            </a:r>
            <a:r>
              <a:rPr lang="en-US" dirty="0" smtClean="0">
                <a:solidFill>
                  <a:srgbClr val="00B050"/>
                </a:solidFill>
              </a:rPr>
              <a:t>student to be involved </a:t>
            </a:r>
            <a:r>
              <a:rPr lang="en-US" dirty="0" smtClean="0"/>
              <a:t>in cooking the chicken. The student </a:t>
            </a:r>
            <a:r>
              <a:rPr lang="en-US" dirty="0" smtClean="0">
                <a:solidFill>
                  <a:srgbClr val="00B050"/>
                </a:solidFill>
              </a:rPr>
              <a:t>observed</a:t>
            </a:r>
            <a:r>
              <a:rPr lang="en-US" dirty="0" smtClean="0"/>
              <a:t> how to turn the </a:t>
            </a:r>
            <a:r>
              <a:rPr lang="en-US" dirty="0" smtClean="0">
                <a:solidFill>
                  <a:srgbClr val="00B050"/>
                </a:solidFill>
              </a:rPr>
              <a:t>oven </a:t>
            </a:r>
            <a:r>
              <a:rPr lang="en-US" dirty="0" smtClean="0"/>
              <a:t>on and the use of an </a:t>
            </a:r>
            <a:r>
              <a:rPr lang="en-US" dirty="0" smtClean="0">
                <a:solidFill>
                  <a:srgbClr val="00B050"/>
                </a:solidFill>
              </a:rPr>
              <a:t>oven mitt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00B050"/>
                </a:solidFill>
              </a:rPr>
              <a:t>handle a hot oven tray</a:t>
            </a:r>
            <a:r>
              <a:rPr lang="en-US" dirty="0" smtClean="0"/>
              <a:t>. The student was able to </a:t>
            </a:r>
            <a:r>
              <a:rPr lang="en-US" dirty="0" smtClean="0">
                <a:solidFill>
                  <a:srgbClr val="00B050"/>
                </a:solidFill>
              </a:rPr>
              <a:t>turn the knob </a:t>
            </a:r>
            <a:r>
              <a:rPr lang="en-US" dirty="0" smtClean="0"/>
              <a:t>of the electric oven. A </a:t>
            </a:r>
            <a:r>
              <a:rPr lang="en-US" dirty="0" smtClean="0">
                <a:solidFill>
                  <a:srgbClr val="00B050"/>
                </a:solidFill>
              </a:rPr>
              <a:t>decision</a:t>
            </a:r>
            <a:r>
              <a:rPr lang="en-US" dirty="0" smtClean="0"/>
              <a:t> about </a:t>
            </a:r>
            <a:r>
              <a:rPr lang="en-US" dirty="0" smtClean="0">
                <a:solidFill>
                  <a:srgbClr val="00B050"/>
                </a:solidFill>
              </a:rPr>
              <a:t>safety</a:t>
            </a:r>
            <a:r>
              <a:rPr lang="en-US" dirty="0" smtClean="0"/>
              <a:t> had been </a:t>
            </a:r>
            <a:r>
              <a:rPr lang="en-US" dirty="0" smtClean="0">
                <a:solidFill>
                  <a:srgbClr val="00B050"/>
                </a:solidFill>
              </a:rPr>
              <a:t>made in class </a:t>
            </a:r>
            <a:r>
              <a:rPr lang="en-US" dirty="0" smtClean="0"/>
              <a:t>that no year 1 student would handle a hot oven tray as it would be too hot for them even with an oven mitt. This was a </a:t>
            </a:r>
            <a:r>
              <a:rPr lang="en-US" dirty="0" smtClean="0">
                <a:solidFill>
                  <a:srgbClr val="00B050"/>
                </a:solidFill>
              </a:rPr>
              <a:t>good decision</a:t>
            </a:r>
            <a:r>
              <a:rPr lang="en-US" dirty="0" smtClean="0"/>
              <a:t>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808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Individual Evaluation </vt:lpstr>
      <vt:lpstr>When you have completed the task you do an evaluation where you evaluate </vt:lpstr>
      <vt:lpstr>REMEMBER</vt:lpstr>
      <vt:lpstr>Performance Standards</vt:lpstr>
      <vt:lpstr>Introduction</vt:lpstr>
      <vt:lpstr>the processes involved in the planning and the outcomes of those</vt:lpstr>
      <vt:lpstr> now look at your own performance in the practical application, the processes you used and the outcomes of these  </vt:lpstr>
      <vt:lpstr>the processes involved in the practical application</vt:lpstr>
      <vt:lpstr>the outcome.  </vt:lpstr>
      <vt:lpstr>R3 Reflection on contemporary issues related to child development.</vt:lpstr>
      <vt:lpstr> Formulate conclusions and recommend possible improvements </vt:lpstr>
    </vt:vector>
  </TitlesOfParts>
  <Company>DET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2 - Evaluation</dc:title>
  <dc:creator>penny.mcintyre</dc:creator>
  <cp:lastModifiedBy>DomainAdmin</cp:lastModifiedBy>
  <cp:revision>26</cp:revision>
  <dcterms:created xsi:type="dcterms:W3CDTF">2011-03-23T10:08:52Z</dcterms:created>
  <dcterms:modified xsi:type="dcterms:W3CDTF">2011-06-06T09:00:02Z</dcterms:modified>
</cp:coreProperties>
</file>